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3" r:id="rId3"/>
    <p:sldId id="257" r:id="rId4"/>
    <p:sldId id="272" r:id="rId5"/>
    <p:sldId id="265" r:id="rId6"/>
    <p:sldId id="267" r:id="rId7"/>
    <p:sldId id="266" r:id="rId8"/>
    <p:sldId id="270" r:id="rId9"/>
    <p:sldId id="261" r:id="rId10"/>
    <p:sldId id="262" r:id="rId11"/>
    <p:sldId id="264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369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13D1978-2DC8-4315-B3A3-EE6B4A65C116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8C28054-B45D-4568-B3F8-7A38B36B7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551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6DCDBBF-C81E-43B0-B6AF-18E256E15C5C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3E01CED-DED0-4601-B2AE-0EE477FB4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99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238602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42874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937404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028070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42874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159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22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87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589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62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578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00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07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75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599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6779E-1578-4ABC-AA5C-A8AF0F9778A8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EFD0-1BE9-4911-83D4-1D5293633E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408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762000" y="1143000"/>
            <a:ext cx="7543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বাংলাদেশ</a:t>
            </a:r>
            <a:r>
              <a:rPr lang="en-US" altLang="en-US" sz="4400" b="1" dirty="0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শিপিং</a:t>
            </a:r>
            <a:r>
              <a:rPr lang="en-US" altLang="en-US" sz="4400" b="1" dirty="0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কর্পোরেশন</a:t>
            </a:r>
            <a:endParaRPr lang="en-US" altLang="en-US" sz="4400" b="1" dirty="0" smtClean="0">
              <a:solidFill>
                <a:srgbClr val="FF0000"/>
              </a:solidFill>
              <a:latin typeface="Nikosh" pitchFamily="2" charset="0"/>
              <a:cs typeface="Nikosh" panose="02000000000000000000" pitchFamily="2" charset="0"/>
            </a:endParaRPr>
          </a:p>
          <a:p>
            <a:pPr algn="ctr" eaLnBrk="1" hangingPunct="1"/>
            <a:r>
              <a:rPr lang="en-US" altLang="en-US" sz="2800" b="1" dirty="0" err="1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চট্টগ্রাম</a:t>
            </a:r>
            <a:r>
              <a:rPr lang="en-US" altLang="en-US" sz="2800" b="1" dirty="0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।</a:t>
            </a:r>
          </a:p>
          <a:p>
            <a:pPr algn="ctr"/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উপস্থাপনায়ঃ</a:t>
            </a:r>
            <a:r>
              <a:rPr lang="en-US" sz="3600" b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                    </a:t>
            </a:r>
          </a:p>
          <a:p>
            <a:pPr algn="ctr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                      </a:t>
            </a:r>
            <a:r>
              <a:rPr lang="bn-BD" sz="3600" b="1" dirty="0" smtClean="0">
                <a:latin typeface="Nikosh" pitchFamily="2" charset="0"/>
                <a:cs typeface="Nikosh" pitchFamily="2" charset="0"/>
              </a:rPr>
              <a:t>কমডোর সুমন মাহমুদ সাব্বির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, 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(এনডি), এনজিপি, এনডিসি, পিএসসি, বিএন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ব্যবস্থাপনা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পরিচালক</a:t>
            </a:r>
            <a:endParaRPr lang="en-US" alt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34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200400" y="381000"/>
            <a:ext cx="2166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n-BD" altLang="en-US" sz="4000" b="1" dirty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রিসোর্স ম্যাপ</a:t>
            </a:r>
            <a:endParaRPr lang="en-US" altLang="en-US" sz="4000" b="1" dirty="0">
              <a:solidFill>
                <a:srgbClr val="00B0F0"/>
              </a:solidFill>
              <a:latin typeface="Nikosh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53068" cy="914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247771"/>
          <a:ext cx="8458200" cy="4249115"/>
        </p:xfrm>
        <a:graphic>
          <a:graphicData uri="http://schemas.openxmlformats.org/drawingml/2006/table">
            <a:tbl>
              <a:tblPr/>
              <a:tblGrid>
                <a:gridCol w="1600200"/>
                <a:gridCol w="2494274"/>
                <a:gridCol w="2153926"/>
                <a:gridCol w="2209800"/>
              </a:tblGrid>
              <a:tr h="674082">
                <a:tc gridSpan="3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Times New Roman"/>
                          <a:cs typeface="Nikosh"/>
                        </a:rPr>
                        <a:t>প্রয়োজনীয় সম্পদ</a:t>
                      </a:r>
                      <a:endParaRPr lang="en-US" sz="2000" dirty="0"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Times New Roman"/>
                          <a:cs typeface="Nikosh"/>
                        </a:rPr>
                        <a:t>কোথা হতে পাওয়া যাবে?</a:t>
                      </a:r>
                      <a:endParaRPr lang="en-US" sz="2000" dirty="0">
                        <a:latin typeface="Calibri"/>
                        <a:ea typeface="Times New Roman"/>
                        <a:cs typeface="Vrinda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03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খাত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বিবরণ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প্রয়োজনীয় অর্থ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8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জনবল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১৫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জন</a:t>
                      </a:r>
                      <a:endParaRPr lang="en-US" sz="18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-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বিদ্যমান</a:t>
                      </a:r>
                      <a:r>
                        <a:rPr lang="en-US" sz="1800" b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1800" b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জনবল</a:t>
                      </a:r>
                      <a:endParaRPr lang="en-US" sz="1800" b="0" dirty="0" smtClean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9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বস্তুগত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   </a:t>
                      </a:r>
                      <a:r>
                        <a:rPr lang="en-US" sz="18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ল্যাপটপ</a:t>
                      </a:r>
                      <a:r>
                        <a:rPr lang="en-US" sz="18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/</a:t>
                      </a:r>
                      <a:r>
                        <a:rPr lang="en-US" sz="18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কম্পিউটারসহ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আনুসাঙ্গিক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যন্ত্রপাতি</a:t>
                      </a:r>
                      <a:endParaRPr lang="en-US" sz="18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bn-IN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৩,০</a:t>
                      </a: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০,০০০.০০ </a:t>
                      </a:r>
                      <a:r>
                        <a:rPr lang="en-US" sz="20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টাকা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সংস্থার</a:t>
                      </a:r>
                      <a:r>
                        <a:rPr lang="en-US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সংশ্লিষ্ট</a:t>
                      </a:r>
                      <a:r>
                        <a:rPr lang="en-US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খাত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18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kern="1200" dirty="0" smtClean="0">
                          <a:solidFill>
                            <a:schemeClr val="tx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সফটওয়্যার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  <a:p>
                      <a:pPr marL="228600" marR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ডাটাবেইজ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 </a:t>
                      </a:r>
                      <a:r>
                        <a:rPr lang="bn-IN" sz="1800" kern="1200" dirty="0" smtClean="0">
                          <a:solidFill>
                            <a:schemeClr val="tx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সফটওয়্যার</a:t>
                      </a:r>
                      <a:endParaRPr lang="en-US" sz="2000" dirty="0" smtClean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আলোচনা</a:t>
                      </a:r>
                      <a:r>
                        <a:rPr lang="en-US" sz="2000" baseline="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সাপেক্ষে</a:t>
                      </a:r>
                      <a:endParaRPr lang="en-US" sz="2000" baseline="0" dirty="0" smtClean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সংস্থার</a:t>
                      </a: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সংশ্লিষ্ট</a:t>
                      </a: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খাত</a:t>
                      </a:r>
                      <a:endParaRPr lang="en-US" sz="2000" dirty="0" smtClean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12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অন্যান্য</a:t>
                      </a:r>
                      <a:endParaRPr lang="en-US" sz="200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স্টেশনারীসহ</a:t>
                      </a:r>
                      <a:r>
                        <a:rPr lang="en-US" sz="18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আনুষাঙ্গিক</a:t>
                      </a:r>
                      <a:endParaRPr lang="en-US" sz="18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১০,০০০.০০ </a:t>
                      </a: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টাকা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সংস্থার</a:t>
                      </a:r>
                      <a:r>
                        <a:rPr lang="en-US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সংশ্লিষ্ট</a:t>
                      </a:r>
                      <a:r>
                        <a:rPr lang="en-US" sz="2000" dirty="0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 </a:t>
                      </a:r>
                      <a:r>
                        <a:rPr lang="en-US" sz="2000" dirty="0" err="1">
                          <a:latin typeface="Nikosh" pitchFamily="2" charset="0"/>
                          <a:ea typeface="Times New Roman"/>
                          <a:cs typeface="Nikosh" pitchFamily="2" charset="0"/>
                        </a:rPr>
                        <a:t>খাত</a:t>
                      </a:r>
                      <a:endParaRPr lang="en-US" sz="2000" dirty="0">
                        <a:latin typeface="Nikosh" pitchFamily="2" charset="0"/>
                        <a:ea typeface="Times New Roman"/>
                        <a:cs typeface="Nikosh" pitchFamily="2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53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685800" y="2286000"/>
            <a:ext cx="777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8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altLang="en-US" sz="8000" dirty="0" smtClean="0"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anose="02000000000000000000" pitchFamily="2" charset="0"/>
              </a:rPr>
              <a:t>পরামর্শ</a:t>
            </a:r>
            <a:r>
              <a:rPr lang="en-US" altLang="en-US" sz="8000" dirty="0"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anose="02000000000000000000" pitchFamily="2" charset="0"/>
              </a:rPr>
              <a:t>বা</a:t>
            </a:r>
            <a:r>
              <a:rPr lang="en-US" altLang="en-US" sz="8000" dirty="0"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8000" dirty="0" err="1">
                <a:latin typeface="Nikosh" pitchFamily="2" charset="0"/>
                <a:cs typeface="Nikosh" panose="02000000000000000000" pitchFamily="2" charset="0"/>
              </a:rPr>
              <a:t>প্রশ্ন</a:t>
            </a:r>
            <a:r>
              <a:rPr lang="en-US" altLang="en-US" sz="8000" dirty="0">
                <a:latin typeface="Nikosh" pitchFamily="2" charset="0"/>
                <a:cs typeface="Nikosh" panose="02000000000000000000" pitchFamily="2" charset="0"/>
              </a:rPr>
              <a:t>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7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685800" y="1066800"/>
            <a:ext cx="7772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বাংলাদেশ</a:t>
            </a:r>
            <a:r>
              <a:rPr lang="en-US" altLang="en-US" sz="4400" b="1" dirty="0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শিপিং</a:t>
            </a:r>
            <a:r>
              <a:rPr lang="en-US" altLang="en-US" sz="4400" b="1" dirty="0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anose="02000000000000000000" pitchFamily="2" charset="0"/>
              </a:rPr>
              <a:t>কর্পোরেশন</a:t>
            </a:r>
            <a:endParaRPr lang="en-US" altLang="en-US" sz="4400" b="1" dirty="0" smtClean="0">
              <a:solidFill>
                <a:srgbClr val="FF0000"/>
              </a:solidFill>
              <a:latin typeface="Nikosh" pitchFamily="2" charset="0"/>
              <a:cs typeface="Nikosh" panose="02000000000000000000" pitchFamily="2" charset="0"/>
            </a:endParaRPr>
          </a:p>
          <a:p>
            <a:pPr algn="ctr"/>
            <a:r>
              <a:rPr lang="en-US" altLang="en-US" sz="2800" b="1" dirty="0" err="1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চট্টগ্রাম</a:t>
            </a:r>
            <a:r>
              <a:rPr lang="en-US" altLang="en-US" sz="2800" b="1" dirty="0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।</a:t>
            </a:r>
          </a:p>
          <a:p>
            <a:pPr algn="ctr"/>
            <a:endParaRPr lang="en-US" sz="36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উপস্থাপনায়ঃ</a:t>
            </a:r>
            <a:r>
              <a:rPr lang="en-US" sz="3600" b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                    </a:t>
            </a:r>
          </a:p>
          <a:p>
            <a:pPr algn="ctr"/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                     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মোঃ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আমিনুল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ইসলাম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,  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  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মহাব্যবস্থাপক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অপারেশন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3600" dirty="0" smtClean="0">
                <a:latin typeface="Nikosh" pitchFamily="2" charset="0"/>
                <a:cs typeface="Nikosh" pitchFamily="2" charset="0"/>
              </a:rPr>
              <a:t>                     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বিএসসি,চট্টগ্রাম</a:t>
            </a:r>
            <a:r>
              <a:rPr lang="en-US" sz="3600" b="1" smtClean="0">
                <a:latin typeface="Nikosh" pitchFamily="2" charset="0"/>
                <a:cs typeface="Nikosh" pitchFamily="2" charset="0"/>
              </a:rPr>
              <a:t>।</a:t>
            </a:r>
            <a:endParaRPr lang="en-US" altLang="en-US" sz="80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7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3403" y="270163"/>
            <a:ext cx="8077200" cy="1482437"/>
          </a:xfrm>
        </p:spPr>
        <p:txBody>
          <a:bodyPr>
            <a:noAutofit/>
          </a:bodyPr>
          <a:lstStyle/>
          <a:p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sz="3200" dirty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sz="3200" dirty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sz="3200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en-US" altLang="en-US" sz="3200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sz="3200" dirty="0" err="1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উদ্যোগে</a:t>
            </a:r>
            <a:r>
              <a:rPr lang="bn-BD" altLang="en-US" sz="3200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র </a:t>
            </a:r>
            <a:r>
              <a:rPr lang="en-US" altLang="en-US" sz="3200" dirty="0" err="1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শিরোনামঃ</a:t>
            </a:r>
            <a:r>
              <a:rPr lang="en-US" altLang="en-US" sz="3200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en-US" altLang="en-US" sz="3200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sz="3200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“</a:t>
            </a:r>
            <a:r>
              <a:rPr lang="en-US" altLang="en-US" sz="3200" dirty="0" err="1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জাহাজের</a:t>
            </a:r>
            <a:r>
              <a:rPr lang="en-US" altLang="en-US" sz="3200" dirty="0" smtClean="0">
                <a:solidFill>
                  <a:srgbClr val="00B0F0"/>
                </a:solidFill>
                <a:latin typeface="Nikosh" pitchFamily="2" charset="0"/>
                <a:ea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ফ্লিট</a:t>
            </a:r>
            <a:r>
              <a:rPr lang="en-US" sz="32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ম্যানেজমেন্ট</a:t>
            </a:r>
            <a:r>
              <a:rPr lang="en-US" sz="32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সহজীকরন</a:t>
            </a:r>
            <a:r>
              <a:rPr lang="en-US" sz="3200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”</a:t>
            </a: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bn-BD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r>
              <a:rPr lang="en-US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  <a:t/>
            </a:r>
            <a:br>
              <a:rPr lang="en-US" altLang="en-US" dirty="0" smtClean="0">
                <a:latin typeface="Nikosh" pitchFamily="2" charset="0"/>
                <a:ea typeface="Nikosh" pitchFamily="2" charset="0"/>
                <a:cs typeface="Nikosh" pitchFamily="2" charset="0"/>
              </a:rPr>
            </a:br>
            <a:endParaRPr lang="en-US" altLang="en-US" sz="1400" dirty="0" smtClean="0">
              <a:latin typeface="Nikosh" pitchFamily="2" charset="0"/>
              <a:ea typeface="Nikosh" pitchFamily="2" charset="0"/>
              <a:cs typeface="Nikosh" pitchFamily="2" charset="0"/>
            </a:endParaRP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1420342"/>
              </p:ext>
            </p:extLst>
          </p:nvPr>
        </p:nvGraphicFramePr>
        <p:xfrm>
          <a:off x="0" y="2362200"/>
          <a:ext cx="8991599" cy="256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72"/>
                <a:gridCol w="2025135"/>
                <a:gridCol w="1620108"/>
                <a:gridCol w="2754184"/>
              </a:tblGrid>
              <a:tr h="534502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  নাম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পদবি 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ভূমিকা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     কর্মস্থল</a:t>
                      </a:r>
                      <a:r>
                        <a:rPr lang="bn-BD" sz="2800" baseline="0" dirty="0" smtClean="0"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 marT="45703" marB="45703" anchor="ctr"/>
                </a:tc>
              </a:tr>
              <a:tr h="65087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bn-BD" sz="1800" b="1" dirty="0" smtClean="0">
                          <a:latin typeface="Nikosh" pitchFamily="2" charset="0"/>
                          <a:cs typeface="Nikosh" pitchFamily="2" charset="0"/>
                        </a:rPr>
                        <a:t>কমডোর সুমন মাহমুদ সাব্বির</a:t>
                      </a:r>
                      <a:r>
                        <a:rPr lang="bn-BD" sz="1800" dirty="0" smtClean="0">
                          <a:latin typeface="Nikosh" pitchFamily="2" charset="0"/>
                          <a:cs typeface="Nikosh" pitchFamily="2" charset="0"/>
                        </a:rPr>
                        <a:t>,  </a:t>
                      </a:r>
                      <a:r>
                        <a:rPr lang="en-US" sz="1800" dirty="0" smtClean="0">
                          <a:latin typeface="Nikosh" pitchFamily="2" charset="0"/>
                          <a:cs typeface="Nikosh" pitchFamily="2" charset="0"/>
                        </a:rPr>
                        <a:t>                 </a:t>
                      </a:r>
                    </a:p>
                    <a:p>
                      <a:pPr algn="ctr"/>
                      <a:r>
                        <a:rPr lang="bn-BD" sz="1200" b="1" dirty="0" smtClean="0">
                          <a:latin typeface="Nikosh" pitchFamily="2" charset="0"/>
                          <a:cs typeface="Nikosh" pitchFamily="2" charset="0"/>
                        </a:rPr>
                        <a:t>(এনডি), এনজিপি, এনডিসি, পিএসসি, বিএন</a:t>
                      </a:r>
                      <a:r>
                        <a:rPr lang="en-US" sz="1200" b="1" dirty="0" smtClean="0">
                          <a:latin typeface="Nikosh" pitchFamily="2" charset="0"/>
                          <a:cs typeface="Nikosh" pitchFamily="2" charset="0"/>
                        </a:rPr>
                        <a:t>। 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Nikosh" pitchFamily="2" charset="0"/>
                          <a:cs typeface="Nikosh" pitchFamily="2" charset="0"/>
                        </a:rPr>
                        <a:t>                     </a:t>
                      </a:r>
                      <a:r>
                        <a:rPr lang="en-US" sz="1800" b="1" dirty="0" smtClean="0">
                          <a:latin typeface="Nikosh" pitchFamily="2" charset="0"/>
                          <a:cs typeface="Nikosh" pitchFamily="2" charset="0"/>
                        </a:rPr>
                        <a:t> 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Nikosh" pitchFamily="2" charset="0"/>
                          <a:cs typeface="Nikosh" pitchFamily="2" charset="0"/>
                        </a:rPr>
                        <a:t>ব্যবস্থাপনা</a:t>
                      </a:r>
                      <a:r>
                        <a:rPr lang="en-US" sz="1800" b="1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sz="1800" b="1" dirty="0" err="1" smtClean="0">
                          <a:latin typeface="Nikosh" pitchFamily="2" charset="0"/>
                          <a:cs typeface="Nikosh" pitchFamily="2" charset="0"/>
                        </a:rPr>
                        <a:t>পরিচালক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আইডিয়া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প্রদানকারী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বাংলাদেশ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শিপিং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as-IN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কর্পোরেশন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,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চট্টগ্রাম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6508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জাহাজ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মেরামত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বিভাগ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মহাব্যবস্থাপক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বাস্তবায়নকারী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বাংলাদেশ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শিপিং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as-IN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কর্পোরেশন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,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চট্টগ্রাম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</a:tr>
              <a:tr h="6508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dirty="0" smtClean="0">
                          <a:latin typeface="Nikosh" pitchFamily="2" charset="0"/>
                          <a:cs typeface="Nikosh" pitchFamily="2" charset="0"/>
                        </a:rPr>
                        <a:t>মো: জিয়াউর রহমান চৌং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মহাব্যবস্থাপক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(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জাঃমেঃ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উদ্ভাবক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বাংলাদেশ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শিপিং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 </a:t>
                      </a:r>
                      <a:r>
                        <a:rPr lang="as-IN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কর্পোরেশন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,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Calibri"/>
                          <a:cs typeface="Nikosh" pitchFamily="2" charset="0"/>
                        </a:rPr>
                        <a:t>চট্টগ্রাম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latin typeface="Nikosh" pitchFamily="2" charset="0"/>
                        <a:ea typeface="Calibri"/>
                        <a:cs typeface="Nikosh" pitchFamily="2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352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222" y="384365"/>
            <a:ext cx="6858000" cy="74478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ফ্লিট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ম্যানেজমেন্ট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3936" y="4191000"/>
            <a:ext cx="6858000" cy="19976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53068" cy="914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14400" y="1752600"/>
            <a:ext cx="73152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বিএসসি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বহরের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জাহাজের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সমূহের</a:t>
            </a:r>
            <a:r>
              <a:rPr lang="en-US" sz="250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smtClean="0"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যথাযথ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সম্পন্নের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নিমিত্তে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বিশ্বব্যাপি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আধুনিক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জাহাজ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অপারেটর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ফ্লিট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ম্যানেজমেন্ট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নামক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সফটওয়্যার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আসছে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সফটওয়্যারটি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ক্লাউড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ভিত্তিক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শোর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জাহাজ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ক্ষেত্রেই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এক্সেস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ডাটা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নিরাপত্তা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সংরক্ষন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যথাযথভাবে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2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222" y="384365"/>
            <a:ext cx="6858000" cy="744780"/>
          </a:xfrm>
        </p:spPr>
        <p:txBody>
          <a:bodyPr>
            <a:noAutofit/>
          </a:bodyPr>
          <a:lstStyle/>
          <a:p>
            <a:r>
              <a:rPr lang="bn-IN" sz="40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বিদ্যমান </a:t>
            </a:r>
            <a:r>
              <a:rPr lang="bn-IN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সেবাদান পদ্ধতিঃ </a:t>
            </a:r>
            <a:endParaRPr lang="en-US" sz="40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3936" y="4191000"/>
            <a:ext cx="6858000" cy="19976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53068" cy="914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09600" y="1614512"/>
            <a:ext cx="8153400" cy="4037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এক্সেল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শীটে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জাহাজের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মেশিনারী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রক্ষনাবেক্ষন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সংক্রান্ত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সংরক্ষন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lang="en-US" sz="2000" dirty="0" smtClean="0"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জাহাজ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থেকে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বার্তা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মারফত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প্রতি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মাস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শেষে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মেশিনারী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রক্ষনাবেক্ষন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সংক্রান্ত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গ্রহন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ম্যানুয়াল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পদ্ধতিতে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জাহাজের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inventory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সংক্রান্ত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সংরক্ষন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ও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গ্রহন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cs typeface="Nikosh" pitchFamily="2" charset="0"/>
            </a:endParaRP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সার্ভে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ও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সনদ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সংক্রান্ত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ম্যানুয়াল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পদ্ধতিতে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সংরক্ষন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cs typeface="Niko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বার্তা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মারফত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জাহাজের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বাণিজ্যিক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গ্রহন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Calibri" pitchFamily="34" charset="0"/>
                <a:cs typeface="Nikosh" pitchFamily="2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Calibri" pitchFamily="34" charset="0"/>
              <a:cs typeface="Nikosh" pitchFamily="2" charset="0"/>
            </a:endParaRP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অনবোর্ড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অফিসার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ক্রুদের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সনদ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ও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কর্মঘন্টা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সংক্রান্ত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তথ্য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ম্যানুয়াল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পদ্ধতিতে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ea typeface="Calibri" pitchFamily="34" charset="0"/>
                <a:cs typeface="Nikosh" pitchFamily="2" charset="0"/>
              </a:rPr>
              <a:t>সংরক্ষন</a:t>
            </a:r>
            <a:r>
              <a:rPr lang="en-US" sz="2000" dirty="0" smtClean="0">
                <a:latin typeface="Nikosh" pitchFamily="2" charset="0"/>
                <a:ea typeface="Calibri" pitchFamily="34" charset="0"/>
                <a:cs typeface="Nikosh" pitchFamily="2" charset="0"/>
              </a:rPr>
              <a:t>।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cs typeface="Nikosh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4318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129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09600"/>
            <a:ext cx="6858000" cy="744780"/>
          </a:xfrm>
        </p:spPr>
        <p:txBody>
          <a:bodyPr>
            <a:noAutofit/>
          </a:bodyPr>
          <a:lstStyle/>
          <a:p>
            <a:r>
              <a:rPr lang="bn-IN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সমস্যার বিবৃতিঃ </a:t>
            </a:r>
            <a:endParaRPr lang="en-US" sz="40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23936" y="4191000"/>
            <a:ext cx="6858000" cy="199763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bn-IN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48600" y="6927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296227" y="4247702"/>
            <a:ext cx="6858000" cy="96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1219200"/>
            <a:ext cx="868680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মালামাল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(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স্টোর্স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,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স্পেয়ার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পার্টস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ও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অন্যান্য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)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এর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গতিবিধি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অনুসরণ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এবং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প্রকৃত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স্টক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নির্ধারণে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জটিলতা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en-US" sz="2700" dirty="0" smtClean="0"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চাহিদাপত্র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শ্রেনীবিন্যাসে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জটিলতা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।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700" dirty="0" smtClean="0"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সার্ভে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ও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সনদের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অপ্রতুলতা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,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অনবোর্ড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ইকুইপমেন্ট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ও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মেশিনারীজের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যথাযথ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ওভারহলিং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/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সার্ভিসিং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সংক্রান্ত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অপ্রতুলতা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700" dirty="0" smtClean="0"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অনবোর্ড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ক্রুদের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কর্মঘন্টা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,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সনদ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ও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ব্যক্তিগত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গ্রহণে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বিলম্ব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en-US" sz="27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7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ড্রাইডকিং</a:t>
            </a:r>
            <a:r>
              <a:rPr kumimoji="0" lang="en-US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kumimoji="0" lang="en-US" sz="27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সংক্রান্ত</a:t>
            </a:r>
            <a:r>
              <a:rPr kumimoji="0" lang="en-US" sz="2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অপ্রতুলতা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জাহাজের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বাণিজ্যিক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প্রাপ্তিতে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বিলম্ব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।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ikosh" pitchFamily="2" charset="0"/>
              <a:ea typeface="Times New Roman" pitchFamily="18" charset="0"/>
              <a:cs typeface="Nikosh" pitchFamily="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2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সমাধানঃ</a:t>
            </a:r>
            <a:endParaRPr lang="en-US" sz="40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010400" cy="3962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সার্ভে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ও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সনদ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সংক্রান্ত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ডাটাবেইজ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সংরক্ষণ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শ্রেণীভিত্তিক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মালামালসমূহের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ডাটাবেইজ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তৈরি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জাহাজের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যাবতীয়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মেশিনারীজের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তথ্য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ডাটাবেজে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সংরক্ষণ</a:t>
            </a:r>
            <a:r>
              <a:rPr lang="en-US" sz="2700" dirty="0" smtClean="0">
                <a:latin typeface="Nikosh" pitchFamily="2" charset="0"/>
                <a:ea typeface="Times New Roman" pitchFamily="18" charset="0"/>
                <a:cs typeface="Nikosh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অনবোর্ড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ক্রুদের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সনদসহ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যাবতীয়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ডাটাবেজে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সংরক্ষণ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সফটওয়্যার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বিভাগসমূহের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dirty="0" err="1" smtClean="0">
                <a:latin typeface="Nikosh" pitchFamily="2" charset="0"/>
                <a:cs typeface="Nikosh" pitchFamily="2" charset="0"/>
              </a:rPr>
              <a:t>সমন্বয়</a:t>
            </a:r>
            <a:r>
              <a:rPr lang="en-US" sz="27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55777" y="2286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05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সুবিধাসমূহ</a:t>
            </a:r>
            <a:endParaRPr lang="en-US" b="1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55777" y="2286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sz="3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ইলেকট্রনিক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Planned Maintenance Schedule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জাহাজের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যন্ত্রাংশের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‍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রক্ষনাবেক্ষন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endParaRPr lang="as-IN" sz="3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ক্রু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ম্যানেজমেন্ট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শিপ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পার্সোনেল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বিভাগে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গতিশীলতা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দক্ষতা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endParaRPr lang="en-US" sz="3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800" dirty="0" smtClean="0">
                <a:latin typeface="Nikosh" pitchFamily="2" charset="0"/>
                <a:cs typeface="Nikosh" pitchFamily="2" charset="0"/>
              </a:rPr>
              <a:t>Inventory Management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দ্বারা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সময়োপযোগী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গ্রহনের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জাহাজে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সঠিক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সময়ে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সঠিক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স্পেয়ার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endParaRPr lang="en-US" sz="3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সফটওয়্যার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‍Vendor database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বিশ্বের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৭৫০০০+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সরবরাহকারীর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প্রতিযোগীতামূলক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মূল্যে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ক্রয়কার্য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সম্পন্ন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endParaRPr lang="en-US" sz="3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এন্ট্রির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অনবোড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Safety Management ও Work and Rest hour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;</a:t>
            </a:r>
          </a:p>
          <a:p>
            <a:endParaRPr lang="en-US" sz="3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বিশ্বব্যাপী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বাণিজ্যে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নিয়োজিত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জাহাজের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 Real time Tracking </a:t>
            </a:r>
            <a:r>
              <a:rPr lang="en-US" sz="3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400" dirty="0" smtClean="0"/>
          </a:p>
          <a:p>
            <a:endParaRPr lang="en-US" sz="3800" dirty="0" smtClean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TonnyBanglaMJ" pitchFamily="2" charset="0"/>
              <a:cs typeface="TonnyBanglaMJ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93700" y="609600"/>
            <a:ext cx="822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altLang="en-US" sz="40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প্রত্যাশিত </a:t>
            </a:r>
            <a:r>
              <a:rPr lang="bn-BD" altLang="en-US" sz="4000" b="1" dirty="0" smtClean="0">
                <a:solidFill>
                  <a:srgbClr val="00B0F0"/>
                </a:solidFill>
                <a:latin typeface="Nikosh" pitchFamily="2" charset="0"/>
                <a:cs typeface="Nikosh" panose="02000000000000000000" pitchFamily="2" charset="0"/>
              </a:rPr>
              <a:t>ফলাফল (TCV) </a:t>
            </a:r>
            <a:endParaRPr lang="bn-BD" altLang="en-US" sz="4000" b="1" dirty="0">
              <a:solidFill>
                <a:srgbClr val="00B0F0"/>
              </a:solidFill>
              <a:latin typeface="Nikosh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6" y="228600"/>
            <a:ext cx="953068" cy="9144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2375"/>
          <a:stretch>
            <a:fillRect/>
          </a:stretch>
        </p:blipFill>
        <p:spPr bwMode="auto">
          <a:xfrm>
            <a:off x="7833588" y="76200"/>
            <a:ext cx="109454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1524000"/>
          <a:ext cx="7010401" cy="4399446"/>
        </p:xfrm>
        <a:graphic>
          <a:graphicData uri="http://schemas.openxmlformats.org/drawingml/2006/table">
            <a:tbl>
              <a:tblPr/>
              <a:tblGrid>
                <a:gridCol w="2438400"/>
                <a:gridCol w="1066800"/>
                <a:gridCol w="2253182"/>
                <a:gridCol w="1252019"/>
              </a:tblGrid>
              <a:tr h="5146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1200" b="1" dirty="0">
                          <a:latin typeface="Calibri"/>
                          <a:ea typeface="Calibri"/>
                          <a:cs typeface="Vrinda"/>
                        </a:rPr>
                        <a:t>সময়</a:t>
                      </a:r>
                      <a:r>
                        <a:rPr lang="bn-BD" sz="12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1200" b="1">
                          <a:latin typeface="Calibri"/>
                          <a:ea typeface="Calibri"/>
                          <a:cs typeface="Vrinda"/>
                        </a:rPr>
                        <a:t>খরচ</a:t>
                      </a:r>
                      <a:r>
                        <a:rPr lang="bn-BD" sz="12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1200" b="1">
                          <a:latin typeface="Calibri"/>
                          <a:ea typeface="Calibri"/>
                          <a:cs typeface="Vrinda"/>
                        </a:rPr>
                        <a:t>যাতায়াত</a:t>
                      </a:r>
                      <a:r>
                        <a:rPr lang="bn-BD" sz="12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146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আইডিয়া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বাস্তবায়নের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আগে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৫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দিন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latin typeface="SutonnyMJ"/>
                          <a:ea typeface="Calibri"/>
                          <a:cs typeface="Times New Roman"/>
                        </a:rPr>
                        <a:t>নির্ধারনযোগ্য</a:t>
                      </a:r>
                      <a:r>
                        <a:rPr lang="en-US" sz="2000" baseline="0" dirty="0" smtClean="0">
                          <a:latin typeface="SutonnyMJ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/>
                          <a:ea typeface="Calibri"/>
                          <a:cs typeface="Times New Roman"/>
                        </a:rPr>
                        <a:t>নয়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Vrinda"/>
                          <a:ea typeface="Calibri"/>
                          <a:cs typeface="Times New Roman"/>
                        </a:rPr>
                        <a:t>নাই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3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আইডিয়া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বাস্তবায়নের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Vrinda"/>
                        </a:rPr>
                        <a:t>পরে</a:t>
                      </a: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১দিন</a:t>
                      </a: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জাহাজ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প্রতি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এককালীন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ব্যয়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৩,০০,০০০/-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এবং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মাসপ্রতি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২৫,০০০/-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Vrinda"/>
                          <a:ea typeface="Calibri"/>
                          <a:cs typeface="Times New Roman"/>
                        </a:rPr>
                        <a:t>নাই</a:t>
                      </a: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0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আইডিয়া</a:t>
                      </a: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বাস্তবায়নের</a:t>
                      </a: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ফলে</a:t>
                      </a: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সেবাগ্রহিতার</a:t>
                      </a: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প্রত্যাশিত</a:t>
                      </a: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bn-BD" sz="2000">
                          <a:latin typeface="Calibri"/>
                          <a:ea typeface="Calibri"/>
                          <a:cs typeface="Vrinda"/>
                        </a:rPr>
                        <a:t>বেনিফিট</a:t>
                      </a:r>
                      <a:r>
                        <a:rPr lang="bn-BD" sz="20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>
                          <a:latin typeface="Vrinda"/>
                          <a:ea typeface="Calibri"/>
                          <a:cs typeface="Times New Roman"/>
                        </a:rPr>
                        <a:t>৪দিন</a:t>
                      </a: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সেবার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মান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বৃদ্ধি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Vrinda"/>
                          <a:ea typeface="Calibri"/>
                          <a:cs typeface="Times New Roman"/>
                        </a:rPr>
                        <a:t>পাবে</a:t>
                      </a:r>
                      <a:r>
                        <a:rPr lang="en-US" sz="2000" dirty="0">
                          <a:latin typeface="Vrinda"/>
                          <a:ea typeface="Calibri"/>
                          <a:cs typeface="Times New Roman"/>
                        </a:rPr>
                        <a:t>।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Vrinda"/>
                          <a:ea typeface="Calibri"/>
                          <a:cs typeface="Times New Roman"/>
                        </a:rPr>
                        <a:t>-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912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491</Words>
  <Application>Microsoft Office PowerPoint</Application>
  <PresentationFormat>On-screen Show (4:3)</PresentationFormat>
  <Paragraphs>121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       উদ্যোগের শিরোনামঃ “জাহাজের ফ্লিট ম্যানেজমেন্ট সহজীকরন ”      </vt:lpstr>
      <vt:lpstr> ফ্লিট ম্যানেজমেন্ট </vt:lpstr>
      <vt:lpstr>বিদ্যমান সেবাদান পদ্ধতিঃ </vt:lpstr>
      <vt:lpstr>সমস্যার বিবৃতিঃ </vt:lpstr>
      <vt:lpstr>সমাধানঃ</vt:lpstr>
      <vt:lpstr>সুবিধাসমূহ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Bongkim</dc:creator>
  <cp:lastModifiedBy>USER</cp:lastModifiedBy>
  <cp:revision>270</cp:revision>
  <cp:lastPrinted>2016-08-30T09:25:35Z</cp:lastPrinted>
  <dcterms:created xsi:type="dcterms:W3CDTF">2015-12-14T13:08:07Z</dcterms:created>
  <dcterms:modified xsi:type="dcterms:W3CDTF">2021-01-26T09:56:36Z</dcterms:modified>
</cp:coreProperties>
</file>